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8" r:id="rId4"/>
    <p:sldId id="261" r:id="rId5"/>
    <p:sldId id="262" r:id="rId6"/>
    <p:sldId id="259" r:id="rId7"/>
    <p:sldId id="265" r:id="rId8"/>
    <p:sldId id="263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DA3735"/>
    <a:srgbClr val="86CE3B"/>
    <a:srgbClr val="F8AF0B"/>
    <a:srgbClr val="FE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367" autoAdjust="0"/>
  </p:normalViewPr>
  <p:slideViewPr>
    <p:cSldViewPr snapToGrid="0">
      <p:cViewPr>
        <p:scale>
          <a:sx n="100" d="100"/>
          <a:sy n="100" d="100"/>
        </p:scale>
        <p:origin x="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59371-8C27-4287-B1BB-053DB976DCE3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4C0E-F54E-491B-B93E-2773B9ADBF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4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/>
              <a:t>Hola, </a:t>
            </a:r>
            <a:r>
              <a:rPr lang="es-ES" dirty="0" err="1"/>
              <a:t>I’m</a:t>
            </a:r>
            <a:r>
              <a:rPr lang="es-ES" dirty="0"/>
              <a:t> Diego and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Alimentos.pe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89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interdisciplinary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and </a:t>
            </a:r>
            <a:r>
              <a:rPr lang="es-ES" dirty="0" err="1"/>
              <a:t>experienced</a:t>
            </a:r>
            <a:r>
              <a:rPr lang="es-ES" dirty="0"/>
              <a:t> </a:t>
            </a:r>
            <a:r>
              <a:rPr lang="es-ES" dirty="0" err="1"/>
              <a:t>entrepreneurs</a:t>
            </a:r>
            <a:r>
              <a:rPr lang="es-ES" dirty="0"/>
              <a:t> </a:t>
            </a:r>
            <a:r>
              <a:rPr lang="es-ES" dirty="0" err="1"/>
              <a:t>capable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very</a:t>
            </a:r>
            <a:r>
              <a:rPr lang="es-ES" dirty="0"/>
              <a:t> top-</a:t>
            </a:r>
            <a:r>
              <a:rPr lang="es-ES" dirty="0" err="1"/>
              <a:t>notch</a:t>
            </a:r>
            <a:r>
              <a:rPr lang="es-ES" dirty="0"/>
              <a:t>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, and </a:t>
            </a:r>
            <a:r>
              <a:rPr lang="es-ES" dirty="0" err="1"/>
              <a:t>establishing</a:t>
            </a:r>
            <a:r>
              <a:rPr lang="es-ES" dirty="0"/>
              <a:t> </a:t>
            </a:r>
            <a:r>
              <a:rPr lang="es-ES" dirty="0" err="1"/>
              <a:t>strong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local </a:t>
            </a:r>
            <a:r>
              <a:rPr lang="es-ES" dirty="0" err="1"/>
              <a:t>farmers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83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52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ever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eaten</a:t>
            </a:r>
            <a:r>
              <a:rPr lang="es-ES" dirty="0"/>
              <a:t> </a:t>
            </a:r>
            <a:r>
              <a:rPr lang="es-ES" dirty="0" err="1"/>
              <a:t>poison</a:t>
            </a:r>
            <a:r>
              <a:rPr lang="es-ES" dirty="0"/>
              <a:t>?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spay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kill</a:t>
            </a:r>
            <a:r>
              <a:rPr lang="es-ES" dirty="0"/>
              <a:t> </a:t>
            </a:r>
            <a:r>
              <a:rPr lang="es-ES" dirty="0" err="1"/>
              <a:t>fleas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effective</a:t>
            </a:r>
            <a:r>
              <a:rPr lang="es-ES" dirty="0"/>
              <a:t> at </a:t>
            </a:r>
            <a:r>
              <a:rPr lang="es-ES" dirty="0" err="1"/>
              <a:t>treating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chicken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pesticide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cause nausea,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vomiting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dizziness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2017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withdrawn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supermarket</a:t>
            </a:r>
            <a:r>
              <a:rPr lang="es-ES" dirty="0"/>
              <a:t> </a:t>
            </a:r>
            <a:r>
              <a:rPr lang="es-ES" dirty="0" err="1"/>
              <a:t>shelves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Europe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29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</a:t>
            </a:r>
            <a:r>
              <a:rPr lang="es-ES" dirty="0"/>
              <a:t> me introduce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Maria</a:t>
            </a:r>
            <a:r>
              <a:rPr lang="es-ES" dirty="0"/>
              <a:t>. A </a:t>
            </a:r>
            <a:r>
              <a:rPr lang="es-ES" dirty="0" err="1"/>
              <a:t>young</a:t>
            </a:r>
            <a:r>
              <a:rPr lang="es-ES" dirty="0"/>
              <a:t> </a:t>
            </a:r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has a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lifestyle</a:t>
            </a:r>
            <a:r>
              <a:rPr lang="es-ES" dirty="0"/>
              <a:t>, </a:t>
            </a:r>
            <a:r>
              <a:rPr lang="es-ES" dirty="0" err="1"/>
              <a:t>likes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 </a:t>
            </a:r>
            <a:r>
              <a:rPr lang="es-ES" dirty="0" err="1"/>
              <a:t>fresh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has </a:t>
            </a:r>
            <a:r>
              <a:rPr lang="es-ES" dirty="0" err="1"/>
              <a:t>little</a:t>
            </a:r>
            <a:r>
              <a:rPr lang="es-ES" dirty="0"/>
              <a:t> time.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, Carlos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producer</a:t>
            </a:r>
            <a:r>
              <a:rPr lang="es-ES" dirty="0"/>
              <a:t>,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farmer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visibility</a:t>
            </a:r>
            <a:r>
              <a:rPr lang="es-ES" dirty="0"/>
              <a:t> online. Here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Alimentos.pe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53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an</a:t>
            </a:r>
            <a:r>
              <a:rPr lang="es-ES" dirty="0"/>
              <a:t> online </a:t>
            </a:r>
            <a:r>
              <a:rPr lang="es-ES" dirty="0" err="1"/>
              <a:t>marketplace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, and </a:t>
            </a:r>
            <a:r>
              <a:rPr lang="es-ES" dirty="0" err="1"/>
              <a:t>supports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local </a:t>
            </a:r>
            <a:r>
              <a:rPr lang="es-ES" dirty="0" err="1"/>
              <a:t>business</a:t>
            </a:r>
            <a:r>
              <a:rPr lang="es-ES" dirty="0"/>
              <a:t>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producers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online </a:t>
            </a:r>
            <a:r>
              <a:rPr lang="es-ES" dirty="0" err="1"/>
              <a:t>visivility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translates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more sales, and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in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</a:t>
            </a:r>
            <a:r>
              <a:rPr lang="es-ES" dirty="0" err="1"/>
              <a:t>transparency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sold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33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prototype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asked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enter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availability</a:t>
            </a:r>
            <a:r>
              <a:rPr lang="es-ES" dirty="0"/>
              <a:t> and </a:t>
            </a:r>
            <a:r>
              <a:rPr lang="es-ES" dirty="0" err="1"/>
              <a:t>deals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shops </a:t>
            </a:r>
            <a:r>
              <a:rPr lang="es-ES" dirty="0" err="1"/>
              <a:t>closed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. </a:t>
            </a:r>
            <a:r>
              <a:rPr lang="es-ES" dirty="0" err="1"/>
              <a:t>Then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and </a:t>
            </a:r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cart</a:t>
            </a:r>
            <a:r>
              <a:rPr lang="es-ES" dirty="0"/>
              <a:t>. </a:t>
            </a:r>
          </a:p>
          <a:p>
            <a:r>
              <a:rPr lang="es-ES" dirty="0" err="1"/>
              <a:t>Proceed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checkout</a:t>
            </a:r>
            <a:r>
              <a:rPr lang="es-ES" dirty="0"/>
              <a:t>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algorith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farm</a:t>
            </a:r>
            <a:r>
              <a:rPr lang="es-ES" dirty="0"/>
              <a:t> shop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gives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deal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selection</a:t>
            </a:r>
            <a:r>
              <a:rPr lang="es-ES" dirty="0"/>
              <a:t>.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accepting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and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email confirming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purchase</a:t>
            </a:r>
            <a:r>
              <a:rPr lang="es-ES" dirty="0"/>
              <a:t>, and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contact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getting</a:t>
            </a:r>
            <a:r>
              <a:rPr lang="es-ES" dirty="0"/>
              <a:t> a </a:t>
            </a:r>
            <a:r>
              <a:rPr lang="es-ES" dirty="0" err="1"/>
              <a:t>personalized</a:t>
            </a:r>
            <a:r>
              <a:rPr lang="es-ES" dirty="0"/>
              <a:t> </a:t>
            </a:r>
            <a:r>
              <a:rPr lang="es-ES" dirty="0" err="1"/>
              <a:t>attention</a:t>
            </a:r>
            <a:r>
              <a:rPr lang="es-ES" dirty="0"/>
              <a:t>.</a:t>
            </a:r>
          </a:p>
          <a:p>
            <a:r>
              <a:rPr lang="es-ES" dirty="0"/>
              <a:t>As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farm</a:t>
            </a:r>
            <a:r>
              <a:rPr lang="es-ES" dirty="0"/>
              <a:t> shop </a:t>
            </a:r>
            <a:r>
              <a:rPr lang="es-ES" dirty="0" err="1"/>
              <a:t>owner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login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.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sale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day</a:t>
            </a:r>
            <a:r>
              <a:rPr lang="es-ES" dirty="0"/>
              <a:t>, </a:t>
            </a:r>
            <a:r>
              <a:rPr lang="es-ES" dirty="0" err="1"/>
              <a:t>week</a:t>
            </a:r>
            <a:r>
              <a:rPr lang="es-ES" dirty="0"/>
              <a:t> and </a:t>
            </a:r>
            <a:r>
              <a:rPr lang="es-ES" dirty="0" err="1"/>
              <a:t>month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’ </a:t>
            </a:r>
            <a:r>
              <a:rPr lang="es-ES" dirty="0" err="1"/>
              <a:t>prices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available</a:t>
            </a:r>
            <a:r>
              <a:rPr lang="es-ES" dirty="0"/>
              <a:t>, and </a:t>
            </a:r>
            <a:r>
              <a:rPr lang="es-ES" dirty="0" err="1"/>
              <a:t>offer</a:t>
            </a:r>
            <a:r>
              <a:rPr lang="es-ES" dirty="0"/>
              <a:t> </a:t>
            </a:r>
            <a:r>
              <a:rPr lang="es-ES" dirty="0" err="1"/>
              <a:t>discounts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13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local </a:t>
            </a:r>
            <a:r>
              <a:rPr lang="es-ES" dirty="0" err="1"/>
              <a:t>producers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full control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.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deliveries</a:t>
            </a:r>
            <a:r>
              <a:rPr lang="es-ES" dirty="0"/>
              <a:t> and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contact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buyers</a:t>
            </a:r>
            <a:r>
              <a:rPr lang="es-ES" dirty="0"/>
              <a:t> after </a:t>
            </a:r>
            <a:r>
              <a:rPr lang="es-ES" dirty="0" err="1"/>
              <a:t>every</a:t>
            </a:r>
            <a:r>
              <a:rPr lang="es-ES" dirty="0"/>
              <a:t> sale.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monetize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commission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sales.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sold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single time sales and </a:t>
            </a:r>
            <a:r>
              <a:rPr lang="es-ES" dirty="0" err="1"/>
              <a:t>subscription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ones</a:t>
            </a:r>
            <a:r>
              <a:rPr lang="es-ES" dirty="0"/>
              <a:t>. And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farms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sell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excess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skipping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whole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chain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827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remain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theirselves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benefits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selling</a:t>
            </a:r>
            <a:r>
              <a:rPr lang="es-ES" dirty="0"/>
              <a:t> online. So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a Zoom-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. Sale </a:t>
            </a:r>
            <a:r>
              <a:rPr lang="es-ES" dirty="0" err="1"/>
              <a:t>for</a:t>
            </a:r>
            <a:r>
              <a:rPr lang="es-ES" dirty="0"/>
              <a:t> free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month</a:t>
            </a:r>
            <a:r>
              <a:rPr lang="es-ES" dirty="0"/>
              <a:t>, and </a:t>
            </a:r>
            <a:r>
              <a:rPr lang="es-ES" dirty="0" err="1"/>
              <a:t>don’t</a:t>
            </a:r>
            <a:r>
              <a:rPr lang="es-ES" dirty="0"/>
              <a:t> sale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.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uninterrupted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, </a:t>
            </a:r>
            <a:r>
              <a:rPr lang="es-ES" dirty="0" err="1"/>
              <a:t>pay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commission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sales.</a:t>
            </a:r>
          </a:p>
          <a:p>
            <a:r>
              <a:rPr lang="es-ES" dirty="0" err="1"/>
              <a:t>We</a:t>
            </a:r>
            <a:r>
              <a:rPr lang="es-ES" dirty="0"/>
              <a:t> are a global </a:t>
            </a:r>
            <a:r>
              <a:rPr lang="es-ES" dirty="0" err="1"/>
              <a:t>start</a:t>
            </a:r>
            <a:r>
              <a:rPr lang="es-ES" dirty="0"/>
              <a:t>-up </a:t>
            </a:r>
            <a:r>
              <a:rPr lang="es-ES" dirty="0" err="1"/>
              <a:t>based</a:t>
            </a:r>
            <a:r>
              <a:rPr lang="es-ES" dirty="0"/>
              <a:t> in </a:t>
            </a:r>
            <a:r>
              <a:rPr lang="es-ES" dirty="0" err="1"/>
              <a:t>Berlin</a:t>
            </a:r>
            <a:r>
              <a:rPr lang="es-ES" dirty="0"/>
              <a:t>,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excellent</a:t>
            </a:r>
            <a:r>
              <a:rPr lang="es-ES" dirty="0"/>
              <a:t> German </a:t>
            </a:r>
            <a:r>
              <a:rPr lang="es-ES" dirty="0" err="1"/>
              <a:t>working</a:t>
            </a:r>
            <a:r>
              <a:rPr lang="es-ES" dirty="0"/>
              <a:t> culture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talent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AI.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entry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Spain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and cultural </a:t>
            </a:r>
            <a:r>
              <a:rPr lang="es-ES" dirty="0" err="1"/>
              <a:t>bonds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easier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local </a:t>
            </a:r>
            <a:r>
              <a:rPr lang="es-ES" dirty="0" err="1"/>
              <a:t>farmers</a:t>
            </a:r>
            <a:r>
              <a:rPr lang="es-ES" dirty="0"/>
              <a:t>.</a:t>
            </a:r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validated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global </a:t>
            </a:r>
            <a:r>
              <a:rPr lang="es-ES" dirty="0" err="1"/>
              <a:t>problem</a:t>
            </a:r>
            <a:r>
              <a:rPr lang="es-ES" dirty="0"/>
              <a:t> and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partnerships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local </a:t>
            </a:r>
            <a:r>
              <a:rPr lang="es-ES" dirty="0" err="1"/>
              <a:t>visionaries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can </a:t>
            </a:r>
            <a:r>
              <a:rPr lang="es-ES" dirty="0" err="1"/>
              <a:t>empathise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producers</a:t>
            </a:r>
            <a:r>
              <a:rPr lang="es-ES" dirty="0"/>
              <a:t> in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regions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30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agricultural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enormous</a:t>
            </a:r>
            <a:r>
              <a:rPr lang="es-ES" dirty="0"/>
              <a:t>. </a:t>
            </a:r>
            <a:r>
              <a:rPr lang="es-ES" dirty="0" err="1"/>
              <a:t>Everyone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later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Europe</a:t>
            </a:r>
            <a:r>
              <a:rPr lang="es-ES" dirty="0"/>
              <a:t>, and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wide</a:t>
            </a:r>
            <a:r>
              <a:rPr lang="es-ES" dirty="0"/>
              <a:t>. Imagine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capturing</a:t>
            </a:r>
            <a:r>
              <a:rPr lang="es-ES" dirty="0"/>
              <a:t> 5%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.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entry</a:t>
            </a:r>
            <a:r>
              <a:rPr lang="es-ES" dirty="0"/>
              <a:t> target.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04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alone</a:t>
            </a:r>
            <a:r>
              <a:rPr lang="es-ES" dirty="0"/>
              <a:t>. </a:t>
            </a:r>
            <a:r>
              <a:rPr lang="es-ES" dirty="0" err="1"/>
              <a:t>Recently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Direct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Consumer</a:t>
            </a:r>
            <a:r>
              <a:rPr lang="es-ES" dirty="0"/>
              <a:t> Marketplace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booming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differentiate</a:t>
            </a:r>
            <a:r>
              <a:rPr lang="es-ES" dirty="0"/>
              <a:t> </a:t>
            </a:r>
            <a:r>
              <a:rPr lang="es-ES" dirty="0" err="1"/>
              <a:t>ourselves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focussing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healthy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44C0E-F54E-491B-B93E-2773B9ADBF6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49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C663-0217-4A2D-A8EE-27846D9AF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B17EDC-88C5-4CBC-9B60-BAD7F177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325ED-F06D-4B29-8331-B5FB1FA8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9927DC-FA21-4B81-B8F5-CE635BF3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5F1A04-CCD8-4507-BE47-CB48515A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02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1E2F7-5BC6-45A7-AA96-1C8BFC82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94CEDA-D2FB-41C4-8A59-6B3898BC0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F318A5-A552-49DD-80F4-314A4BD5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324A9-3796-4843-94E1-6309DA5E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B48DF-CE9A-4FB4-BD0E-C36D8993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1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593515-1B7C-4ABC-AA4E-E238CD95B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B7AE6E-3D50-4E17-8303-D6F8C7FA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C8326-50E5-4907-80D2-11F0526B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C97DB-691C-4833-8751-8ECF8BBF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95EB1B-52A4-4BD5-A7EF-6BBAA265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83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F878D-321C-467D-AECA-0D25569C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52F55-F714-4E06-ADDA-C9D048811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44C037-3FA6-449A-AFA9-CF8B27C3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545C4-479D-47DA-8DD3-E24DA34D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782FD1-7C6D-4739-AE42-B3E9850F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1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86B71-B7BB-44DF-AD7D-44777942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7246A3-8920-4723-969B-40C1C466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C52E94-D3DC-4CB7-8626-DA660A6A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443A-BA23-4BCC-833E-CD186815C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B69BBC-E461-4027-AD31-B9CBF7AE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26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F3CC6-1D08-4947-9FEB-9C94D24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465F03-0C85-4D06-AD02-EB1BA5C76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074861-E590-4911-82AE-092DEBFCE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EF198-3862-49E3-92D5-3C48A730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A83AB1-C29D-4E96-BB14-619D1BB0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099AD6-9417-4F38-A6F1-61D4268F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97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40D68-5B2B-4CEC-BE1D-E2EF360F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B1A86-51AE-4D91-94D8-42365B72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911B9C-10F3-4821-A51A-68CD82795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E9A9F7-41DD-43E6-A271-8A31E2414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37210A-8DDB-402A-A58B-8A73C39D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D7D4FE-C4A0-4AB2-BC2D-23E52AA3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34CBD3-F4EC-408B-98CE-3304A36D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FA1FFC-87D0-49A5-8CE6-4BBD5258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32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4DC55-2450-4199-A4F4-F5E285B3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74D362-A722-4AE9-978F-59F2A7FA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C0F3EB-66B7-410E-A647-C24F5F3A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BE256A-F6E0-4C42-BEE6-F75D6D8B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90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5D8143-6211-4022-B839-27D04C16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7C563C-70E6-4026-B45F-E85E2A10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7BC466-501B-48CE-9BB8-8CD9A86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11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A2131-7A5A-4ABD-B1A0-76395228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CD899-10D6-4B98-B0F5-1194501B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E742EE-01AB-49B4-AFB0-D4031BEF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959F13-3A85-45D9-A5D0-D4570769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FE27EF-0681-4F30-BC89-C20F75EF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59B961-D4AF-4CA1-BE8A-221C8F03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16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1511C-8256-4954-B4F1-EBE8A2DB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3065E7-9E95-4B81-9360-07E5DCABA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A7B34-C85B-48DB-8238-473299BD6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FA712A-E33E-41B6-9388-EB837816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B9BF3D-7E58-4837-9FF8-AA8FA1E7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C62E6-9172-41C9-9876-71E946C7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92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6853D2-6FF8-41BF-8F2B-B1CA5442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410BA4-B446-4AA4-8ED1-356E8096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507C37-B658-4291-A26C-FE64B75B2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BC2E0-EE35-4B3C-9C88-AE3DDF6F6ED1}" type="datetimeFigureOut">
              <a:rPr lang="es-ES" smtClean="0"/>
              <a:t>06/06/2020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F220F-FE12-4231-A06A-F47B972D8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7F0451-454C-49C7-8B3B-F41CF163F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273B-EB89-48D6-BAAC-EC632B9F86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76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bc.com/news/world-europe-40878381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jpeg"/><Relationship Id="rId4" Type="http://schemas.openxmlformats.org/officeDocument/2006/relationships/image" Target="../media/image11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8.png"/><Relationship Id="rId3" Type="http://schemas.microsoft.com/office/2007/relationships/media" Target="../media/media2.mkv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video" Target="../media/media3.mkv"/><Relationship Id="rId11" Type="http://schemas.openxmlformats.org/officeDocument/2006/relationships/image" Target="../media/image26.png"/><Relationship Id="rId5" Type="http://schemas.microsoft.com/office/2007/relationships/media" Target="../media/media3.mkv"/><Relationship Id="rId10" Type="http://schemas.openxmlformats.org/officeDocument/2006/relationships/image" Target="../media/image1.jpeg"/><Relationship Id="rId4" Type="http://schemas.openxmlformats.org/officeDocument/2006/relationships/video" Target="../media/media2.mkv"/><Relationship Id="rId9" Type="http://schemas.openxmlformats.org/officeDocument/2006/relationships/image" Target="../media/image17.jpeg"/><Relationship Id="rId1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.europa.eu/en/publication-detail/-/publication/f08f5f20-ef62-11e6-8a35-01aa75ed71a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93E370E-1D0A-4470-AC12-B8FC65601F26}"/>
              </a:ext>
            </a:extLst>
          </p:cNvPr>
          <p:cNvGrpSpPr/>
          <p:nvPr/>
        </p:nvGrpSpPr>
        <p:grpSpPr>
          <a:xfrm>
            <a:off x="3264694" y="2915645"/>
            <a:ext cx="5895004" cy="1026711"/>
            <a:chOff x="3264694" y="2915645"/>
            <a:chExt cx="5895004" cy="102671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FDC86B9-4F70-4E0D-8C2A-2A2A7977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6" name="Imagen 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905D43F-A433-4864-A672-27BEE2E3A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97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Team</a:t>
            </a:r>
            <a:endParaRPr lang="es-ES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7968F98-8650-4C15-8177-50173AD08A3E}"/>
              </a:ext>
            </a:extLst>
          </p:cNvPr>
          <p:cNvSpPr/>
          <p:nvPr/>
        </p:nvSpPr>
        <p:spPr>
          <a:xfrm>
            <a:off x="1381328" y="1690688"/>
            <a:ext cx="1800000" cy="1800000"/>
          </a:xfrm>
          <a:prstGeom prst="ellipse">
            <a:avLst/>
          </a:prstGeom>
          <a:blipFill dpi="0" rotWithShape="1">
            <a:blip r:embed="rId4"/>
            <a:srcRect/>
            <a:stretch>
              <a:fillRect l="-13000" r="-32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49198F-D487-4942-AB40-393B76DB12E2}"/>
              </a:ext>
            </a:extLst>
          </p:cNvPr>
          <p:cNvSpPr txBox="1"/>
          <p:nvPr/>
        </p:nvSpPr>
        <p:spPr>
          <a:xfrm>
            <a:off x="809649" y="3490688"/>
            <a:ext cx="2937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CEO - Diego Guillen (EIT)</a:t>
            </a: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M.Sc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.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Autonomous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Systems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Full-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stack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developer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C74945A-0EAD-4449-A995-065D44FB7045}"/>
              </a:ext>
            </a:extLst>
          </p:cNvPr>
          <p:cNvSpPr/>
          <p:nvPr/>
        </p:nvSpPr>
        <p:spPr>
          <a:xfrm>
            <a:off x="8696785" y="1690688"/>
            <a:ext cx="1800000" cy="1800000"/>
          </a:xfrm>
          <a:prstGeom prst="ellipse">
            <a:avLst/>
          </a:prstGeom>
          <a:blipFill dpi="0" rotWithShape="1">
            <a:blip r:embed="rId5"/>
            <a:srcRect/>
            <a:stretch>
              <a:fillRect l="-300000" t="-110000" r="-270000" b="-1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3D6EBE-C2DC-4F63-B497-79FC3C76C53C}"/>
              </a:ext>
            </a:extLst>
          </p:cNvPr>
          <p:cNvSpPr txBox="1"/>
          <p:nvPr/>
        </p:nvSpPr>
        <p:spPr>
          <a:xfrm>
            <a:off x="8209699" y="3490688"/>
            <a:ext cx="3003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COO - Carola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Rosaperez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Economist /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Independent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real-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state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agent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+10y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generating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trust in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people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0E57A56-D0FD-452E-86E9-5096A6827997}"/>
              </a:ext>
            </a:extLst>
          </p:cNvPr>
          <p:cNvSpPr/>
          <p:nvPr/>
        </p:nvSpPr>
        <p:spPr>
          <a:xfrm>
            <a:off x="5039057" y="1690688"/>
            <a:ext cx="1800000" cy="180000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r="-10000" b="-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692DDD-A4A8-42B0-BF09-A72492D2538C}"/>
              </a:ext>
            </a:extLst>
          </p:cNvPr>
          <p:cNvSpPr txBox="1"/>
          <p:nvPr/>
        </p:nvSpPr>
        <p:spPr>
          <a:xfrm>
            <a:off x="4632387" y="3490688"/>
            <a:ext cx="2613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CTO -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Benghir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Tello</a:t>
            </a: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M.Sc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. Data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Science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Telecomuminaction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Eng.</a:t>
            </a:r>
          </a:p>
        </p:txBody>
      </p:sp>
    </p:spTree>
    <p:extLst>
      <p:ext uri="{BB962C8B-B14F-4D97-AF65-F5344CB8AC3E}">
        <p14:creationId xmlns:p14="http://schemas.microsoft.com/office/powerpoint/2010/main" val="228069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93E370E-1D0A-4470-AC12-B8FC65601F26}"/>
              </a:ext>
            </a:extLst>
          </p:cNvPr>
          <p:cNvGrpSpPr/>
          <p:nvPr/>
        </p:nvGrpSpPr>
        <p:grpSpPr>
          <a:xfrm>
            <a:off x="3264694" y="2915645"/>
            <a:ext cx="5895004" cy="1026711"/>
            <a:chOff x="3264694" y="2915645"/>
            <a:chExt cx="5895004" cy="1026711"/>
          </a:xfrm>
        </p:grpSpPr>
        <p:pic>
          <p:nvPicPr>
            <p:cNvPr id="5" name="Imagen 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FDC86B9-4F70-4E0D-8C2A-2A2A7977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6" name="Imagen 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905D43F-A433-4864-A672-27BEE2E3A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0DCDD1D-E4FE-4142-B8A5-74DBD2FA5602}"/>
              </a:ext>
            </a:extLst>
          </p:cNvPr>
          <p:cNvSpPr txBox="1"/>
          <p:nvPr/>
        </p:nvSpPr>
        <p:spPr>
          <a:xfrm>
            <a:off x="4530891" y="4355859"/>
            <a:ext cx="3130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Contact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: </a:t>
            </a:r>
          </a:p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Diego Guillen - CEO</a:t>
            </a:r>
          </a:p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hola@alimentos.pe</a:t>
            </a:r>
          </a:p>
        </p:txBody>
      </p:sp>
    </p:spTree>
    <p:extLst>
      <p:ext uri="{BB962C8B-B14F-4D97-AF65-F5344CB8AC3E}">
        <p14:creationId xmlns:p14="http://schemas.microsoft.com/office/powerpoint/2010/main" val="301633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BEB3C331-0C25-4ADC-B657-5C17D3F0A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5" t="7602" r="22122" b="2330"/>
          <a:stretch/>
        </p:blipFill>
        <p:spPr bwMode="auto">
          <a:xfrm rot="19958798">
            <a:off x="9677399" y="1676662"/>
            <a:ext cx="21145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8DE8D7F-C46B-4BE3-8012-FEBEE40FBCD1}"/>
              </a:ext>
            </a:extLst>
          </p:cNvPr>
          <p:cNvSpPr/>
          <p:nvPr/>
        </p:nvSpPr>
        <p:spPr>
          <a:xfrm>
            <a:off x="9652000" y="6343650"/>
            <a:ext cx="2540000" cy="51435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7F7F7"/>
                </a:solidFill>
              </a:ln>
              <a:solidFill>
                <a:srgbClr val="F7F7F7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9DEC6CA-CAB4-4894-B8B5-DCEEF514A01B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  <a:solidFill>
            <a:srgbClr val="F7F7F7"/>
          </a:solidFill>
        </p:grpSpPr>
        <p:pic>
          <p:nvPicPr>
            <p:cNvPr id="8" name="Imagen 7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BC35EFD-E333-4B9B-9753-6E8BD06FE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  <a:grpFill/>
            <a:ln>
              <a:solidFill>
                <a:srgbClr val="F7F7F7"/>
              </a:solidFill>
            </a:ln>
          </p:spPr>
        </p:pic>
        <p:pic>
          <p:nvPicPr>
            <p:cNvPr id="9" name="Imagen 8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8F6A394B-1DE2-4702-8AE2-510E40810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  <a:grpFill/>
            <a:ln>
              <a:solidFill>
                <a:srgbClr val="F7F7F7"/>
              </a:solidFill>
            </a:ln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7C9DBB5-AE5E-427A-B612-2E4989260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622092"/>
            <a:ext cx="10343410" cy="1120984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s-ES" sz="5400" dirty="0" err="1"/>
              <a:t>Have</a:t>
            </a:r>
            <a:r>
              <a:rPr lang="es-ES" sz="5400" dirty="0"/>
              <a:t> </a:t>
            </a:r>
            <a:r>
              <a:rPr lang="es-ES" sz="5400" dirty="0" err="1"/>
              <a:t>you</a:t>
            </a:r>
            <a:r>
              <a:rPr lang="es-ES" sz="5400" dirty="0"/>
              <a:t> </a:t>
            </a:r>
            <a:r>
              <a:rPr lang="es-ES" sz="5400" dirty="0" err="1"/>
              <a:t>ever</a:t>
            </a:r>
            <a:r>
              <a:rPr lang="es-ES" sz="5400" dirty="0"/>
              <a:t> </a:t>
            </a:r>
            <a:r>
              <a:rPr lang="es-ES" sz="5400" dirty="0" err="1">
                <a:solidFill>
                  <a:srgbClr val="DA3735"/>
                </a:solidFill>
              </a:rPr>
              <a:t>also</a:t>
            </a:r>
            <a:r>
              <a:rPr lang="es-ES" sz="5400" dirty="0"/>
              <a:t> </a:t>
            </a:r>
            <a:r>
              <a:rPr lang="es-ES" sz="5400" dirty="0" err="1"/>
              <a:t>eaten</a:t>
            </a:r>
            <a:r>
              <a:rPr lang="es-ES" sz="5400" dirty="0"/>
              <a:t> </a:t>
            </a:r>
            <a:r>
              <a:rPr lang="es-ES" sz="6600" b="1" dirty="0">
                <a:solidFill>
                  <a:srgbClr val="7030A0"/>
                </a:solidFill>
              </a:rPr>
              <a:t>POISON</a:t>
            </a:r>
            <a:r>
              <a:rPr lang="es-ES" sz="5400" dirty="0"/>
              <a:t>?</a:t>
            </a:r>
          </a:p>
        </p:txBody>
      </p:sp>
      <p:pic>
        <p:nvPicPr>
          <p:cNvPr id="3076" name="Picture 4" descr="Ver las imágenes de origen">
            <a:extLst>
              <a:ext uri="{FF2B5EF4-FFF2-40B4-BE49-F238E27FC236}">
                <a16:creationId xmlns:a16="http://schemas.microsoft.com/office/drawing/2014/main" id="{2C2B141D-07F3-4066-A54C-098242958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6"/>
          <a:stretch/>
        </p:blipFill>
        <p:spPr bwMode="auto">
          <a:xfrm>
            <a:off x="152400" y="2310286"/>
            <a:ext cx="4352925" cy="24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C7F9CA-FEFF-4502-BB14-FF9094823B14}"/>
              </a:ext>
            </a:extLst>
          </p:cNvPr>
          <p:cNvSpPr txBox="1"/>
          <p:nvPr/>
        </p:nvSpPr>
        <p:spPr>
          <a:xfrm>
            <a:off x="0" y="64886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  <a:r>
              <a:rPr lang="es-ES" dirty="0">
                <a:hlinkClick r:id="rId6"/>
              </a:rPr>
              <a:t>https://www.bbc.com/news/world-europe-40878381</a:t>
            </a:r>
            <a:endParaRPr lang="es-ES" dirty="0"/>
          </a:p>
        </p:txBody>
      </p:sp>
      <p:pic>
        <p:nvPicPr>
          <p:cNvPr id="3078" name="Picture 6" descr="Egg production line in Wortel near Antwerp, Belgium, on 8 August 2017">
            <a:extLst>
              <a:ext uri="{FF2B5EF4-FFF2-40B4-BE49-F238E27FC236}">
                <a16:creationId xmlns:a16="http://schemas.microsoft.com/office/drawing/2014/main" id="{E018623B-F42C-4F49-82D1-3FD5C0EF4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3" r="3694" b="22475"/>
          <a:stretch/>
        </p:blipFill>
        <p:spPr bwMode="auto">
          <a:xfrm>
            <a:off x="5064872" y="3604087"/>
            <a:ext cx="3857625" cy="27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DCE2C48-4D3D-4231-B0DE-D8027416CDD7}"/>
              </a:ext>
            </a:extLst>
          </p:cNvPr>
          <p:cNvCxnSpPr>
            <a:cxnSpLocks/>
          </p:cNvCxnSpPr>
          <p:nvPr/>
        </p:nvCxnSpPr>
        <p:spPr>
          <a:xfrm flipH="1">
            <a:off x="3200401" y="2600325"/>
            <a:ext cx="6029324" cy="7143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2027FC-3626-40CC-98C8-671F3AF9A240}"/>
              </a:ext>
            </a:extLst>
          </p:cNvPr>
          <p:cNvCxnSpPr>
            <a:cxnSpLocks/>
          </p:cNvCxnSpPr>
          <p:nvPr/>
        </p:nvCxnSpPr>
        <p:spPr>
          <a:xfrm flipH="1">
            <a:off x="5793535" y="2600325"/>
            <a:ext cx="3436190" cy="14382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D642CD8-B943-4738-8DB1-09D8732D4DB4}"/>
              </a:ext>
            </a:extLst>
          </p:cNvPr>
          <p:cNvCxnSpPr>
            <a:cxnSpLocks/>
          </p:cNvCxnSpPr>
          <p:nvPr/>
        </p:nvCxnSpPr>
        <p:spPr>
          <a:xfrm flipH="1">
            <a:off x="7553326" y="2600325"/>
            <a:ext cx="1676399" cy="263842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1E7F4CD-D0EA-4C4C-8F16-469B6D3D0A6F}"/>
              </a:ext>
            </a:extLst>
          </p:cNvPr>
          <p:cNvCxnSpPr>
            <a:cxnSpLocks/>
          </p:cNvCxnSpPr>
          <p:nvPr/>
        </p:nvCxnSpPr>
        <p:spPr>
          <a:xfrm flipH="1">
            <a:off x="7105650" y="2600325"/>
            <a:ext cx="2124076" cy="1951308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4965427-A2E9-42D4-BF5B-1893C64585B3}"/>
              </a:ext>
            </a:extLst>
          </p:cNvPr>
          <p:cNvSpPr txBox="1"/>
          <p:nvPr/>
        </p:nvSpPr>
        <p:spPr>
          <a:xfrm>
            <a:off x="1180046" y="4995265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Yes,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you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may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have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also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been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 </a:t>
            </a:r>
            <a:r>
              <a:rPr lang="es-ES" b="1" dirty="0" err="1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contaminated</a:t>
            </a:r>
            <a:r>
              <a:rPr lang="es-ES" b="1" dirty="0">
                <a:solidFill>
                  <a:srgbClr val="DA3735"/>
                </a:solidFill>
                <a:latin typeface="+mj-lt"/>
                <a:cs typeface="Browallia New" panose="020B0502040204020203" pitchFamily="34" charset="-34"/>
              </a:rPr>
              <a:t>.</a:t>
            </a:r>
          </a:p>
        </p:txBody>
      </p:sp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id="{DFDCC6A8-6338-456A-B43E-4B72E5CB0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b="21000"/>
          <a:stretch/>
        </p:blipFill>
        <p:spPr bwMode="auto">
          <a:xfrm>
            <a:off x="1623035" y="5719731"/>
            <a:ext cx="952500" cy="5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 ">
            <a:extLst>
              <a:ext uri="{FF2B5EF4-FFF2-40B4-BE49-F238E27FC236}">
                <a16:creationId xmlns:a16="http://schemas.microsoft.com/office/drawing/2014/main" id="{CD3A10C6-DB55-41C6-83A1-3C0AA4931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6" b="16155"/>
          <a:stretch/>
        </p:blipFill>
        <p:spPr bwMode="auto">
          <a:xfrm>
            <a:off x="2719767" y="5720271"/>
            <a:ext cx="866401" cy="5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 ">
            <a:extLst>
              <a:ext uri="{FF2B5EF4-FFF2-40B4-BE49-F238E27FC236}">
                <a16:creationId xmlns:a16="http://schemas.microsoft.com/office/drawing/2014/main" id="{277A2E73-5FF0-4DB7-A466-D0B834772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7" b="24272"/>
          <a:stretch/>
        </p:blipFill>
        <p:spPr bwMode="auto">
          <a:xfrm>
            <a:off x="542338" y="5719731"/>
            <a:ext cx="952500" cy="5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4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pic>
        <p:nvPicPr>
          <p:cNvPr id="17" name="Imagen 16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6E1A9DDF-1C02-4892-BA44-66BF7DBAD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60" y="4528067"/>
            <a:ext cx="720000" cy="72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A3C21A4-D312-4F14-A177-4A6A9B78B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92" y="4528769"/>
            <a:ext cx="720000" cy="720000"/>
          </a:xfrm>
          <a:prstGeom prst="rect">
            <a:avLst/>
          </a:prstGeom>
        </p:spPr>
      </p:pic>
      <p:pic>
        <p:nvPicPr>
          <p:cNvPr id="21" name="Imagen 20" descr="Imagen que contiene dibujo, competencia de atletismo, camiseta&#10;&#10;Descripción generada automáticamente">
            <a:extLst>
              <a:ext uri="{FF2B5EF4-FFF2-40B4-BE49-F238E27FC236}">
                <a16:creationId xmlns:a16="http://schemas.microsoft.com/office/drawing/2014/main" id="{4CE0677A-FEDE-48E9-AA55-132C2E47D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76" y="4528067"/>
            <a:ext cx="720000" cy="720000"/>
          </a:xfrm>
          <a:prstGeom prst="rect">
            <a:avLst/>
          </a:prstGeom>
        </p:spPr>
      </p:pic>
      <p:pic>
        <p:nvPicPr>
          <p:cNvPr id="23" name="Imagen 2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EF4CC4-C883-4383-9D8E-900716734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33" y="2329933"/>
            <a:ext cx="1260000" cy="1260000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60F49C-32C1-4592-99A5-6C6A05222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76" y="2329933"/>
            <a:ext cx="1260000" cy="126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84EDDA9-8D87-4C46-8C95-64E3D0187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33" y="4528067"/>
            <a:ext cx="720000" cy="720000"/>
          </a:xfrm>
          <a:prstGeom prst="rect">
            <a:avLst/>
          </a:prstGeom>
        </p:spPr>
      </p:pic>
      <p:pic>
        <p:nvPicPr>
          <p:cNvPr id="33" name="Imagen 3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CBF88F8-C1BC-4F64-ACF3-46994D419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17" y="4528067"/>
            <a:ext cx="720000" cy="720000"/>
          </a:xfrm>
          <a:prstGeom prst="rect">
            <a:avLst/>
          </a:prstGeom>
        </p:spPr>
      </p:pic>
      <p:pic>
        <p:nvPicPr>
          <p:cNvPr id="35" name="Imagen 34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26B6FC5B-C998-4E59-843A-5CB56A8012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82" y="4528067"/>
            <a:ext cx="720000" cy="720000"/>
          </a:xfrm>
          <a:prstGeom prst="rect">
            <a:avLst/>
          </a:prstGeom>
        </p:spPr>
      </p:pic>
      <p:pic>
        <p:nvPicPr>
          <p:cNvPr id="36" name="Imagen 35" descr="Imagen que contiene luz, reloj, dibujo&#10;&#10;Descripción generada automáticamente">
            <a:extLst>
              <a:ext uri="{FF2B5EF4-FFF2-40B4-BE49-F238E27FC236}">
                <a16:creationId xmlns:a16="http://schemas.microsoft.com/office/drawing/2014/main" id="{FDACE863-2458-460E-890D-7AF74F730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027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pic>
        <p:nvPicPr>
          <p:cNvPr id="23" name="Imagen 2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8EF4CC4-C883-4383-9D8E-900716734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59" y="2329933"/>
            <a:ext cx="1260000" cy="1260000"/>
          </a:xfrm>
          <a:prstGeom prst="rect">
            <a:avLst/>
          </a:prstGeom>
        </p:spPr>
      </p:pic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F60F49C-32C1-4592-99A5-6C6A05222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99" y="2329933"/>
            <a:ext cx="1260000" cy="1260000"/>
          </a:xfrm>
          <a:prstGeom prst="rect">
            <a:avLst/>
          </a:prstGeom>
        </p:spPr>
      </p:pic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F9C12DB7-32B1-4E2B-912A-08DED7810526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5502084" y="923266"/>
            <a:ext cx="1187831" cy="25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7B5C5C-C23C-4F86-B047-43EEDEB21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3932624" y="1872732"/>
            <a:ext cx="914400" cy="914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8B1DA26-C78C-4E25-A64E-C5CBB441B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3600000">
            <a:off x="7344975" y="1793221"/>
            <a:ext cx="914400" cy="914400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DE5AF3DF-09EB-49C8-90D6-45BDD0B64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3"/>
          <a:stretch/>
        </p:blipFill>
        <p:spPr bwMode="auto">
          <a:xfrm>
            <a:off x="1399748" y="4569463"/>
            <a:ext cx="720000" cy="6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7EFE1BD3-463F-4038-BA86-82A1B696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32" y="45694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las imágenes de origen">
            <a:extLst>
              <a:ext uri="{FF2B5EF4-FFF2-40B4-BE49-F238E27FC236}">
                <a16:creationId xmlns:a16="http://schemas.microsoft.com/office/drawing/2014/main" id="{04E16115-5ECA-4289-9451-ECCE473C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16" y="4624246"/>
            <a:ext cx="720000" cy="66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27F08D6A-B2D1-4173-90C8-04B31F08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75" y="45280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las imágenes de origen">
            <a:extLst>
              <a:ext uri="{FF2B5EF4-FFF2-40B4-BE49-F238E27FC236}">
                <a16:creationId xmlns:a16="http://schemas.microsoft.com/office/drawing/2014/main" id="{127A2F9C-B551-44B6-9CC4-E8E06E05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59" y="45487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CDE02B4-E61B-43BA-A4F0-A7CEFEBE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343" y="45223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BC18BBF-4AAE-4125-A9B3-BEFB030D37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8750" y="1076041"/>
            <a:ext cx="1093825" cy="21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Ver las imágenes de origen">
            <a:extLst>
              <a:ext uri="{FF2B5EF4-FFF2-40B4-BE49-F238E27FC236}">
                <a16:creationId xmlns:a16="http://schemas.microsoft.com/office/drawing/2014/main" id="{60BBC331-005B-4416-A001-71072E483993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2679698" y="762409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er las imágenes de origen">
            <a:extLst>
              <a:ext uri="{FF2B5EF4-FFF2-40B4-BE49-F238E27FC236}">
                <a16:creationId xmlns:a16="http://schemas.microsoft.com/office/drawing/2014/main" id="{B8C200B8-90A8-406E-B303-329D99B33DA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5555019" y="729000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Ver las imágenes de origen">
            <a:extLst>
              <a:ext uri="{FF2B5EF4-FFF2-40B4-BE49-F238E27FC236}">
                <a16:creationId xmlns:a16="http://schemas.microsoft.com/office/drawing/2014/main" id="{3F0076D1-1FE5-44AF-901B-CA7262D3B444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8431690" y="729000"/>
            <a:ext cx="255984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EDBE030-E50A-4EB4-9A71-035EBFC7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5" name="2020-06-07 00-47-57">
            <a:hlinkClick r:id="" action="ppaction://media"/>
            <a:extLst>
              <a:ext uri="{FF2B5EF4-FFF2-40B4-BE49-F238E27FC236}">
                <a16:creationId xmlns:a16="http://schemas.microsoft.com/office/drawing/2014/main" id="{DC7D1F32-95F2-48B8-A32B-852FFB4F0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6119" r="35209"/>
          <a:stretch/>
        </p:blipFill>
        <p:spPr>
          <a:xfrm>
            <a:off x="8528757" y="1082385"/>
            <a:ext cx="2351221" cy="4612751"/>
          </a:xfrm>
          <a:prstGeom prst="rect">
            <a:avLst/>
          </a:prstGeom>
        </p:spPr>
      </p:pic>
      <p:pic>
        <p:nvPicPr>
          <p:cNvPr id="6" name="2020-06-07 00-49-42">
            <a:hlinkClick r:id="" action="ppaction://media"/>
            <a:extLst>
              <a:ext uri="{FF2B5EF4-FFF2-40B4-BE49-F238E27FC236}">
                <a16:creationId xmlns:a16="http://schemas.microsoft.com/office/drawing/2014/main" id="{2A5303F3-3C1C-4A16-B4F4-7646E90D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36107" r="35327"/>
          <a:stretch/>
        </p:blipFill>
        <p:spPr>
          <a:xfrm>
            <a:off x="5654288" y="1082386"/>
            <a:ext cx="2340396" cy="4608469"/>
          </a:xfrm>
          <a:prstGeom prst="rect">
            <a:avLst/>
          </a:prstGeom>
        </p:spPr>
      </p:pic>
      <p:pic>
        <p:nvPicPr>
          <p:cNvPr id="7" name="2020-06-07 00-47-00">
            <a:hlinkClick r:id="" action="ppaction://media"/>
            <a:extLst>
              <a:ext uri="{FF2B5EF4-FFF2-40B4-BE49-F238E27FC236}">
                <a16:creationId xmlns:a16="http://schemas.microsoft.com/office/drawing/2014/main" id="{B28F4D73-2183-4309-A1F1-E5E5A80A630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36198" r="35287"/>
          <a:stretch/>
        </p:blipFill>
        <p:spPr>
          <a:xfrm>
            <a:off x="2752354" y="1110963"/>
            <a:ext cx="2375183" cy="468529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D18AA93-9D82-46E2-BA77-640C09B1B74F}"/>
              </a:ext>
            </a:extLst>
          </p:cNvPr>
          <p:cNvSpPr txBox="1"/>
          <p:nvPr/>
        </p:nvSpPr>
        <p:spPr>
          <a:xfrm rot="19888138">
            <a:off x="93120" y="2203564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Little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languange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u="sng" dirty="0">
                <a:latin typeface="+mj-lt"/>
                <a:cs typeface="Browallia New" panose="020B0502040204020203" pitchFamily="34" charset="-34"/>
              </a:rPr>
              <a:t>vacaciones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!</a:t>
            </a:r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68B23460-5998-4417-8F23-4BBEBE3A8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43888"/>
          <a:stretch/>
        </p:blipFill>
        <p:spPr bwMode="auto">
          <a:xfrm rot="2427613">
            <a:off x="647954" y="1562582"/>
            <a:ext cx="380492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Ver las imágenes de origen">
            <a:extLst>
              <a:ext uri="{FF2B5EF4-FFF2-40B4-BE49-F238E27FC236}">
                <a16:creationId xmlns:a16="http://schemas.microsoft.com/office/drawing/2014/main" id="{96E01B24-ADC6-4B8B-9333-4995CB0F2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7" t="28240" r="32076" b="43888"/>
          <a:stretch/>
        </p:blipFill>
        <p:spPr bwMode="auto">
          <a:xfrm rot="20478720">
            <a:off x="1294231" y="2803725"/>
            <a:ext cx="600791" cy="4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4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Business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AD52A9EC-5908-4BC1-9B90-2B872179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24" y="519795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7A0A71-2385-4F05-B735-16A70D233459}"/>
              </a:ext>
            </a:extLst>
          </p:cNvPr>
          <p:cNvSpPr txBox="1"/>
          <p:nvPr/>
        </p:nvSpPr>
        <p:spPr>
          <a:xfrm>
            <a:off x="4004007" y="5917959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Commission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  <p:pic>
        <p:nvPicPr>
          <p:cNvPr id="8" name="Picture 2" descr="Ver las imágenes de origen">
            <a:extLst>
              <a:ext uri="{FF2B5EF4-FFF2-40B4-BE49-F238E27FC236}">
                <a16:creationId xmlns:a16="http://schemas.microsoft.com/office/drawing/2014/main" id="{3F4D9609-C261-4546-B6FD-1100A8F1A16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5478" r="29201" b="12665"/>
          <a:stretch/>
        </p:blipFill>
        <p:spPr bwMode="auto">
          <a:xfrm>
            <a:off x="2107008" y="1630130"/>
            <a:ext cx="1187831" cy="25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2FE3B5-3BDB-44B3-A8AD-2770A7212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674" y="1782905"/>
            <a:ext cx="1093825" cy="2198001"/>
          </a:xfrm>
          <a:prstGeom prst="rect">
            <a:avLst/>
          </a:prstGeom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A8A8F57E-B487-4F41-A480-144C13BA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99" y="2523497"/>
            <a:ext cx="2520000" cy="128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7D284E-C23C-4209-A620-2F74554511C1}"/>
              </a:ext>
            </a:extLst>
          </p:cNvPr>
          <p:cNvSpPr txBox="1"/>
          <p:nvPr/>
        </p:nvSpPr>
        <p:spPr>
          <a:xfrm>
            <a:off x="4029885" y="2702245"/>
            <a:ext cx="235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latin typeface="+mj-lt"/>
                <a:cs typeface="Browallia New" panose="020B0502040204020203" pitchFamily="34" charset="-34"/>
              </a:rPr>
              <a:t>+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99A9F709-2906-4071-9690-7F2ABE3DCE53}"/>
              </a:ext>
            </a:extLst>
          </p:cNvPr>
          <p:cNvSpPr/>
          <p:nvPr/>
        </p:nvSpPr>
        <p:spPr>
          <a:xfrm rot="-2700000">
            <a:off x="3445937" y="4511010"/>
            <a:ext cx="630247" cy="838200"/>
          </a:xfrm>
          <a:prstGeom prst="downArrow">
            <a:avLst/>
          </a:prstGeom>
          <a:solidFill>
            <a:srgbClr val="FEB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2A65C3A8-5C8F-48A1-8480-6A619F8102E4}"/>
              </a:ext>
            </a:extLst>
          </p:cNvPr>
          <p:cNvSpPr/>
          <p:nvPr/>
        </p:nvSpPr>
        <p:spPr>
          <a:xfrm rot="2700000">
            <a:off x="6291662" y="4469069"/>
            <a:ext cx="630247" cy="838200"/>
          </a:xfrm>
          <a:prstGeom prst="downArrow">
            <a:avLst/>
          </a:prstGeom>
          <a:solidFill>
            <a:srgbClr val="FEB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77B9C1-A709-4D5A-9D35-6B250F320CC7}"/>
              </a:ext>
            </a:extLst>
          </p:cNvPr>
          <p:cNvSpPr txBox="1"/>
          <p:nvPr/>
        </p:nvSpPr>
        <p:spPr>
          <a:xfrm>
            <a:off x="1373811" y="41855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j-lt"/>
                <a:cs typeface="Browallia New" panose="020B0502040204020203" pitchFamily="34" charset="-34"/>
              </a:rPr>
              <a:t>Sales in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the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platform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3E8B00-4231-478A-9CC4-45097DACAAD1}"/>
              </a:ext>
            </a:extLst>
          </p:cNvPr>
          <p:cNvSpPr txBox="1"/>
          <p:nvPr/>
        </p:nvSpPr>
        <p:spPr>
          <a:xfrm>
            <a:off x="7062282" y="3901992"/>
            <a:ext cx="235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+mj-lt"/>
                <a:cs typeface="Browallia New" panose="020B0502040204020203" pitchFamily="34" charset="-34"/>
              </a:rPr>
              <a:t>Larger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farms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excess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of</a:t>
            </a:r>
            <a:r>
              <a:rPr lang="es-ES" dirty="0">
                <a:latin typeface="+mj-lt"/>
                <a:cs typeface="Browallia New" panose="020B0502040204020203" pitchFamily="34" charset="-34"/>
              </a:rPr>
              <a:t> </a:t>
            </a:r>
            <a:r>
              <a:rPr lang="es-ES" dirty="0" err="1">
                <a:latin typeface="+mj-lt"/>
                <a:cs typeface="Browallia New" panose="020B0502040204020203" pitchFamily="34" charset="-34"/>
              </a:rPr>
              <a:t>production</a:t>
            </a:r>
            <a:endParaRPr lang="es-ES" dirty="0">
              <a:latin typeface="+mj-lt"/>
              <a:cs typeface="Browall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103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Go-to-the-market</a:t>
            </a:r>
            <a:endParaRPr lang="es-ES" dirty="0"/>
          </a:p>
        </p:txBody>
      </p:sp>
      <p:pic>
        <p:nvPicPr>
          <p:cNvPr id="6" name="Picture 4" descr="Ver las imágenes de origen">
            <a:extLst>
              <a:ext uri="{FF2B5EF4-FFF2-40B4-BE49-F238E27FC236}">
                <a16:creationId xmlns:a16="http://schemas.microsoft.com/office/drawing/2014/main" id="{80BB70F6-369D-48B4-AF97-5BF095BC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304925"/>
            <a:ext cx="71437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FF1E0FA8-6E9C-4CD6-9154-36575014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0" y="2683336"/>
            <a:ext cx="108000" cy="1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co 6">
            <a:extLst>
              <a:ext uri="{FF2B5EF4-FFF2-40B4-BE49-F238E27FC236}">
                <a16:creationId xmlns:a16="http://schemas.microsoft.com/office/drawing/2014/main" id="{E8C645A4-0497-4F10-B8AF-C95D28F429AA}"/>
              </a:ext>
            </a:extLst>
          </p:cNvPr>
          <p:cNvSpPr/>
          <p:nvPr/>
        </p:nvSpPr>
        <p:spPr>
          <a:xfrm>
            <a:off x="5895976" y="2490788"/>
            <a:ext cx="747764" cy="2176461"/>
          </a:xfrm>
          <a:prstGeom prst="arc">
            <a:avLst>
              <a:gd name="adj1" fmla="val 15330963"/>
              <a:gd name="adj2" fmla="val 1641812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68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size</a:t>
            </a:r>
            <a:endParaRPr lang="es-ES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6DBEA71-D23B-492E-AB8A-01C341A425BB}"/>
              </a:ext>
            </a:extLst>
          </p:cNvPr>
          <p:cNvSpPr/>
          <p:nvPr/>
        </p:nvSpPr>
        <p:spPr>
          <a:xfrm>
            <a:off x="1457325" y="1800224"/>
            <a:ext cx="900000" cy="9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770EDD-85B3-44C2-A929-98D4CE421C9A}"/>
              </a:ext>
            </a:extLst>
          </p:cNvPr>
          <p:cNvSpPr txBox="1"/>
          <p:nvPr/>
        </p:nvSpPr>
        <p:spPr>
          <a:xfrm>
            <a:off x="714752" y="2065558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37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Billion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C431ED-D209-418C-BD5D-62C4C6C4B406}"/>
              </a:ext>
            </a:extLst>
          </p:cNvPr>
          <p:cNvSpPr txBox="1"/>
          <p:nvPr/>
        </p:nvSpPr>
        <p:spPr>
          <a:xfrm>
            <a:off x="727408" y="2705762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Spain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1CE9409-E3CA-43A9-9B81-A40AD78F6E54}"/>
              </a:ext>
            </a:extLst>
          </p:cNvPr>
          <p:cNvSpPr/>
          <p:nvPr/>
        </p:nvSpPr>
        <p:spPr>
          <a:xfrm>
            <a:off x="4384936" y="1424601"/>
            <a:ext cx="1800000" cy="18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7B3DA-B1D7-4F1F-B5B4-56712E3D014A}"/>
              </a:ext>
            </a:extLst>
          </p:cNvPr>
          <p:cNvSpPr txBox="1"/>
          <p:nvPr/>
        </p:nvSpPr>
        <p:spPr>
          <a:xfrm>
            <a:off x="4105019" y="21399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1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Trillion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0078EF-8C1F-40E4-AA16-4F3F80F8A31A}"/>
              </a:ext>
            </a:extLst>
          </p:cNvPr>
          <p:cNvSpPr txBox="1"/>
          <p:nvPr/>
        </p:nvSpPr>
        <p:spPr>
          <a:xfrm>
            <a:off x="4105019" y="3224601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+mj-lt"/>
                <a:cs typeface="Browallia New" panose="020B0502040204020203" pitchFamily="34" charset="-34"/>
              </a:rPr>
              <a:t>Europe</a:t>
            </a:r>
            <a:endParaRPr lang="es-ES" b="1" dirty="0">
              <a:latin typeface="+mj-lt"/>
              <a:cs typeface="Browallia New" panose="020B0502040204020203" pitchFamily="34" charset="-34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A46AC5A-29B9-473C-B56C-00D92453C679}"/>
              </a:ext>
            </a:extLst>
          </p:cNvPr>
          <p:cNvSpPr/>
          <p:nvPr/>
        </p:nvSpPr>
        <p:spPr>
          <a:xfrm>
            <a:off x="7753800" y="634890"/>
            <a:ext cx="3600000" cy="3600000"/>
          </a:xfrm>
          <a:prstGeom prst="ellipse">
            <a:avLst/>
          </a:prstGeom>
          <a:solidFill>
            <a:srgbClr val="F8AF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4A962A3-7CB0-4DB2-852A-3B4474CB96F0}"/>
              </a:ext>
            </a:extLst>
          </p:cNvPr>
          <p:cNvSpPr txBox="1"/>
          <p:nvPr/>
        </p:nvSpPr>
        <p:spPr>
          <a:xfrm>
            <a:off x="8374841" y="2139935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&gt;2 </a:t>
            </a:r>
            <a:r>
              <a:rPr lang="es-ES" b="1" dirty="0" err="1">
                <a:latin typeface="+mj-lt"/>
                <a:cs typeface="Browallia New" panose="020B0502040204020203" pitchFamily="34" charset="-34"/>
              </a:rPr>
              <a:t>Trillion</a:t>
            </a:r>
            <a:r>
              <a:rPr lang="es-ES" b="1" dirty="0">
                <a:latin typeface="+mj-lt"/>
                <a:cs typeface="Browallia New" panose="020B0502040204020203" pitchFamily="34" charset="-34"/>
              </a:rPr>
              <a:t>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6BC8548-5F5B-4333-82EE-7AF75F51F78A}"/>
              </a:ext>
            </a:extLst>
          </p:cNvPr>
          <p:cNvSpPr txBox="1"/>
          <p:nvPr/>
        </p:nvSpPr>
        <p:spPr>
          <a:xfrm>
            <a:off x="8531695" y="4240952"/>
            <a:ext cx="235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  <a:cs typeface="Browallia New" panose="020B0502040204020203" pitchFamily="34" charset="-34"/>
              </a:rPr>
              <a:t>Global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F884E33-37F3-4CF8-BB33-15F0D5470718}"/>
              </a:ext>
            </a:extLst>
          </p:cNvPr>
          <p:cNvSpPr/>
          <p:nvPr/>
        </p:nvSpPr>
        <p:spPr>
          <a:xfrm>
            <a:off x="4769410" y="4445513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0D6C3E-15DF-4AF8-BE52-E9570E20CE7E}"/>
              </a:ext>
            </a:extLst>
          </p:cNvPr>
          <p:cNvSpPr txBox="1"/>
          <p:nvPr/>
        </p:nvSpPr>
        <p:spPr>
          <a:xfrm>
            <a:off x="-6789" y="5934670"/>
            <a:ext cx="600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</a:t>
            </a:r>
          </a:p>
          <a:p>
            <a:r>
              <a:rPr lang="es-ES" dirty="0">
                <a:hlinkClick r:id="rId4"/>
              </a:rPr>
              <a:t>https://op.europa.eu/en/publication-detail/-/publication/f08f5f20-ef62-11e6-8a35-01aa75ed71a1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63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1A4F026-0F21-431A-B0AB-3061E8F64F5A}"/>
              </a:ext>
            </a:extLst>
          </p:cNvPr>
          <p:cNvGrpSpPr>
            <a:grpSpLocks noChangeAspect="1"/>
          </p:cNvGrpSpPr>
          <p:nvPr/>
        </p:nvGrpSpPr>
        <p:grpSpPr>
          <a:xfrm>
            <a:off x="9711612" y="6426000"/>
            <a:ext cx="2480388" cy="432000"/>
            <a:chOff x="3264694" y="2915645"/>
            <a:chExt cx="5895004" cy="1026711"/>
          </a:xfrm>
        </p:grpSpPr>
        <p:pic>
          <p:nvPicPr>
            <p:cNvPr id="12" name="Imagen 1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46C59812-4E1A-4837-A528-95CC10648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13" name="Imagen 1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56B1FF6-7A9B-47D7-9CAD-5FBD4A51A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C582B67F-596D-46FB-8B08-BBCA8622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Marketplaces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D2C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2C9BD2-50A0-4A19-8559-9DC77B585925}"/>
              </a:ext>
            </a:extLst>
          </p:cNvPr>
          <p:cNvCxnSpPr>
            <a:cxnSpLocks/>
          </p:cNvCxnSpPr>
          <p:nvPr/>
        </p:nvCxnSpPr>
        <p:spPr>
          <a:xfrm>
            <a:off x="1731745" y="3856935"/>
            <a:ext cx="8812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A57D683B-3F53-47D7-BDC5-1BF5B1BB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745" y="3542859"/>
            <a:ext cx="903922" cy="261932"/>
          </a:xfrm>
          <a:prstGeom prst="rect">
            <a:avLst/>
          </a:prstGeom>
        </p:spPr>
      </p:pic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F76513B2-9FD9-46F8-848F-87A3482C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45" y="3221638"/>
            <a:ext cx="903917" cy="2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E25BD9C-3807-4935-B8FF-12A4DDB6BDB4}"/>
              </a:ext>
            </a:extLst>
          </p:cNvPr>
          <p:cNvSpPr txBox="1"/>
          <p:nvPr/>
        </p:nvSpPr>
        <p:spPr>
          <a:xfrm>
            <a:off x="1667337" y="3871005"/>
            <a:ext cx="193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rgbClr val="DA3735"/>
                </a:solidFill>
              </a:rPr>
              <a:t>Unhealthy</a:t>
            </a:r>
            <a:r>
              <a:rPr lang="es-ES" sz="2000" b="1" dirty="0">
                <a:solidFill>
                  <a:srgbClr val="DA3735"/>
                </a:solidFill>
              </a:rPr>
              <a:t> </a:t>
            </a:r>
            <a:r>
              <a:rPr lang="es-ES" sz="2000" b="1" dirty="0" err="1">
                <a:solidFill>
                  <a:srgbClr val="DA3735"/>
                </a:solidFill>
              </a:rPr>
              <a:t>food</a:t>
            </a:r>
            <a:endParaRPr lang="es-ES" sz="2000" b="1" dirty="0">
              <a:solidFill>
                <a:srgbClr val="DA373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F065153-53E1-4654-8FAF-CC9875B5EFE1}"/>
              </a:ext>
            </a:extLst>
          </p:cNvPr>
          <p:cNvSpPr txBox="1"/>
          <p:nvPr/>
        </p:nvSpPr>
        <p:spPr>
          <a:xfrm>
            <a:off x="8528946" y="3909080"/>
            <a:ext cx="193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86CE3B"/>
                </a:solidFill>
              </a:rPr>
              <a:t>Healthy</a:t>
            </a:r>
            <a:r>
              <a:rPr lang="es-ES" sz="2400" b="1" dirty="0">
                <a:solidFill>
                  <a:srgbClr val="86CE3B"/>
                </a:solidFill>
              </a:rPr>
              <a:t> </a:t>
            </a:r>
            <a:r>
              <a:rPr lang="es-ES" sz="2400" b="1" dirty="0" err="1">
                <a:solidFill>
                  <a:srgbClr val="86CE3B"/>
                </a:solidFill>
              </a:rPr>
              <a:t>food</a:t>
            </a:r>
            <a:endParaRPr lang="es-ES" sz="2400" b="1" dirty="0">
              <a:solidFill>
                <a:srgbClr val="86CE3B"/>
              </a:solidFill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F49B80E-0FCC-4F62-B832-8B04AF8C6434}"/>
              </a:ext>
            </a:extLst>
          </p:cNvPr>
          <p:cNvGrpSpPr>
            <a:grpSpLocks noChangeAspect="1"/>
          </p:cNvGrpSpPr>
          <p:nvPr/>
        </p:nvGrpSpPr>
        <p:grpSpPr>
          <a:xfrm>
            <a:off x="8063787" y="3326859"/>
            <a:ext cx="2480388" cy="432000"/>
            <a:chOff x="3264694" y="2915645"/>
            <a:chExt cx="5895004" cy="1026711"/>
          </a:xfrm>
        </p:grpSpPr>
        <p:pic>
          <p:nvPicPr>
            <p:cNvPr id="22" name="Imagen 2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C0B7C7F8-BD1C-4675-A0DB-09519AD6B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75239" r="18753" b="12789"/>
            <a:stretch/>
          </p:blipFill>
          <p:spPr>
            <a:xfrm>
              <a:off x="4014470" y="2915645"/>
              <a:ext cx="5145228" cy="1026711"/>
            </a:xfrm>
            <a:prstGeom prst="rect">
              <a:avLst/>
            </a:prstGeom>
          </p:spPr>
        </p:pic>
        <p:pic>
          <p:nvPicPr>
            <p:cNvPr id="23" name="Imagen 2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D8D12709-FE34-4A9F-8690-1DA81F19D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7" t="11115" r="18753" b="26169"/>
            <a:stretch/>
          </p:blipFill>
          <p:spPr>
            <a:xfrm>
              <a:off x="3264694" y="2915645"/>
              <a:ext cx="749776" cy="78378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FA8D85D-D786-4A34-95D0-227144A7BEA4}"/>
              </a:ext>
            </a:extLst>
          </p:cNvPr>
          <p:cNvGrpSpPr/>
          <p:nvPr/>
        </p:nvGrpSpPr>
        <p:grpSpPr>
          <a:xfrm>
            <a:off x="4693441" y="2976456"/>
            <a:ext cx="2512795" cy="336333"/>
            <a:chOff x="5876348" y="3320533"/>
            <a:chExt cx="2512795" cy="336333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A76F113-7A33-4F78-B436-3ABA59A5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2681" y="3320533"/>
              <a:ext cx="2176462" cy="336333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1129F11-4BB0-4292-A9D9-70EF7DD42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6348" y="3320533"/>
              <a:ext cx="336333" cy="336333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3B4894E0-4134-4943-8533-1D447FA18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966" y="3373604"/>
            <a:ext cx="954949" cy="432001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FFEC254-95B3-4AC4-A271-470F93FA39D2}"/>
              </a:ext>
            </a:extLst>
          </p:cNvPr>
          <p:cNvCxnSpPr>
            <a:cxnSpLocks/>
          </p:cNvCxnSpPr>
          <p:nvPr/>
        </p:nvCxnSpPr>
        <p:spPr>
          <a:xfrm flipV="1">
            <a:off x="6016515" y="3650568"/>
            <a:ext cx="0" cy="3810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ED0711-C1BA-48CA-A601-61EEA782F7AD}"/>
              </a:ext>
            </a:extLst>
          </p:cNvPr>
          <p:cNvSpPr txBox="1"/>
          <p:nvPr/>
        </p:nvSpPr>
        <p:spPr>
          <a:xfrm>
            <a:off x="5050861" y="3992379"/>
            <a:ext cx="193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Everything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2197624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Panorámica</PresentationFormat>
  <Paragraphs>67</Paragraphs>
  <Slides>11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Have you ever also eaten POISON?</vt:lpstr>
      <vt:lpstr>Problem</vt:lpstr>
      <vt:lpstr>Solution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Guillén</dc:creator>
  <cp:lastModifiedBy>Diego Guillén</cp:lastModifiedBy>
  <cp:revision>77</cp:revision>
  <dcterms:created xsi:type="dcterms:W3CDTF">2020-06-06T10:09:14Z</dcterms:created>
  <dcterms:modified xsi:type="dcterms:W3CDTF">2020-06-07T01:32:55Z</dcterms:modified>
</cp:coreProperties>
</file>